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56" r:id="rId2"/>
    <p:sldId id="268" r:id="rId3"/>
    <p:sldId id="257" r:id="rId4"/>
    <p:sldId id="258" r:id="rId5"/>
    <p:sldId id="259" r:id="rId6"/>
    <p:sldId id="260" r:id="rId7"/>
    <p:sldId id="263" r:id="rId8"/>
    <p:sldId id="264" r:id="rId9"/>
    <p:sldId id="265" r:id="rId10"/>
    <p:sldId id="272" r:id="rId11"/>
    <p:sldId id="267" r:id="rId12"/>
    <p:sldId id="269" r:id="rId13"/>
    <p:sldId id="270" r:id="rId14"/>
    <p:sldId id="271" r:id="rId15"/>
    <p:sldId id="266" r:id="rId16"/>
  </p:sldIdLst>
  <p:sldSz cx="12192000" cy="6858000"/>
  <p:notesSz cx="6858000" cy="9144000"/>
  <p:defaultTextStyle>
    <a:defPPr>
      <a:defRPr lang="es-B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1509D728-9AD6-4A3C-A381-9F123A1E0910}" type="datetimeFigureOut">
              <a:rPr lang="es-BO" smtClean="0"/>
              <a:t>14/07/2021</a:t>
            </a:fld>
            <a:endParaRPr lang="es-BO"/>
          </a:p>
        </p:txBody>
      </p:sp>
      <p:sp>
        <p:nvSpPr>
          <p:cNvPr id="5" name="Footer Placeholder 4"/>
          <p:cNvSpPr>
            <a:spLocks noGrp="1"/>
          </p:cNvSpPr>
          <p:nvPr>
            <p:ph type="ftr" sz="quarter" idx="11"/>
          </p:nvPr>
        </p:nvSpPr>
        <p:spPr>
          <a:xfrm>
            <a:off x="1371600" y="4323845"/>
            <a:ext cx="6400800" cy="365125"/>
          </a:xfrm>
        </p:spPr>
        <p:txBody>
          <a:bodyPr/>
          <a:lstStyle/>
          <a:p>
            <a:endParaRPr lang="es-BO"/>
          </a:p>
        </p:txBody>
      </p:sp>
      <p:sp>
        <p:nvSpPr>
          <p:cNvPr id="6" name="Slide Number Placeholder 5"/>
          <p:cNvSpPr>
            <a:spLocks noGrp="1"/>
          </p:cNvSpPr>
          <p:nvPr>
            <p:ph type="sldNum" sz="quarter" idx="12"/>
          </p:nvPr>
        </p:nvSpPr>
        <p:spPr>
          <a:xfrm>
            <a:off x="8077200" y="1430866"/>
            <a:ext cx="2743200" cy="365125"/>
          </a:xfrm>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3139562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509D728-9AD6-4A3C-A381-9F123A1E0910}" type="datetimeFigureOut">
              <a:rPr lang="es-BO" smtClean="0"/>
              <a:t>14/07/2021</a:t>
            </a:fld>
            <a:endParaRPr lang="es-BO"/>
          </a:p>
        </p:txBody>
      </p:sp>
      <p:sp>
        <p:nvSpPr>
          <p:cNvPr id="6" name="Footer Placeholder 5"/>
          <p:cNvSpPr>
            <a:spLocks noGrp="1"/>
          </p:cNvSpPr>
          <p:nvPr>
            <p:ph type="ftr" sz="quarter" idx="11"/>
          </p:nvPr>
        </p:nvSpPr>
        <p:spPr/>
        <p:txBody>
          <a:bodyPr/>
          <a:lstStyle/>
          <a:p>
            <a:endParaRPr lang="es-BO"/>
          </a:p>
        </p:txBody>
      </p:sp>
      <p:sp>
        <p:nvSpPr>
          <p:cNvPr id="7" name="Slide Number Placeholder 6"/>
          <p:cNvSpPr>
            <a:spLocks noGrp="1"/>
          </p:cNvSpPr>
          <p:nvPr>
            <p:ph type="sldNum" sz="quarter" idx="12"/>
          </p:nvPr>
        </p:nvSpPr>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26200649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ítulo y descripció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509D728-9AD6-4A3C-A381-9F123A1E0910}" type="datetimeFigureOut">
              <a:rPr lang="es-BO" smtClean="0"/>
              <a:t>14/07/2021</a:t>
            </a:fld>
            <a:endParaRPr lang="es-BO"/>
          </a:p>
        </p:txBody>
      </p:sp>
      <p:sp>
        <p:nvSpPr>
          <p:cNvPr id="6" name="Footer Placeholder 5"/>
          <p:cNvSpPr>
            <a:spLocks noGrp="1"/>
          </p:cNvSpPr>
          <p:nvPr>
            <p:ph type="ftr" sz="quarter" idx="11"/>
          </p:nvPr>
        </p:nvSpPr>
        <p:spPr>
          <a:xfrm>
            <a:off x="685800" y="379941"/>
            <a:ext cx="6991492" cy="365125"/>
          </a:xfrm>
        </p:spPr>
        <p:txBody>
          <a:bodyPr/>
          <a:lstStyle/>
          <a:p>
            <a:endParaRPr lang="es-BO"/>
          </a:p>
        </p:txBody>
      </p:sp>
      <p:sp>
        <p:nvSpPr>
          <p:cNvPr id="7" name="Slide Number Placeholder 6"/>
          <p:cNvSpPr>
            <a:spLocks noGrp="1"/>
          </p:cNvSpPr>
          <p:nvPr>
            <p:ph type="sldNum" sz="quarter" idx="12"/>
          </p:nvPr>
        </p:nvSpPr>
        <p:spPr>
          <a:xfrm>
            <a:off x="10862452" y="381000"/>
            <a:ext cx="643748" cy="365125"/>
          </a:xfrm>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35222180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 con descripció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s-ES" smtClean="0"/>
              <a:t>Haga clic para modificar el estilo de título del patrón</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509D728-9AD6-4A3C-A381-9F123A1E0910}" type="datetimeFigureOut">
              <a:rPr lang="es-BO" smtClean="0"/>
              <a:t>14/07/2021</a:t>
            </a:fld>
            <a:endParaRPr lang="es-BO"/>
          </a:p>
        </p:txBody>
      </p:sp>
      <p:sp>
        <p:nvSpPr>
          <p:cNvPr id="6" name="Footer Placeholder 5"/>
          <p:cNvSpPr>
            <a:spLocks noGrp="1"/>
          </p:cNvSpPr>
          <p:nvPr>
            <p:ph type="ftr" sz="quarter" idx="11"/>
          </p:nvPr>
        </p:nvSpPr>
        <p:spPr>
          <a:xfrm>
            <a:off x="685800" y="379941"/>
            <a:ext cx="6991492" cy="365125"/>
          </a:xfrm>
        </p:spPr>
        <p:txBody>
          <a:bodyPr/>
          <a:lstStyle/>
          <a:p>
            <a:endParaRPr lang="es-BO"/>
          </a:p>
        </p:txBody>
      </p:sp>
      <p:sp>
        <p:nvSpPr>
          <p:cNvPr id="7" name="Slide Number Placeholder 6"/>
          <p:cNvSpPr>
            <a:spLocks noGrp="1"/>
          </p:cNvSpPr>
          <p:nvPr>
            <p:ph type="sldNum" sz="quarter" idx="12"/>
          </p:nvPr>
        </p:nvSpPr>
        <p:spPr>
          <a:xfrm>
            <a:off x="10862452" y="381000"/>
            <a:ext cx="643748" cy="365125"/>
          </a:xfrm>
        </p:spPr>
        <p:txBody>
          <a:bodyPr/>
          <a:lstStyle/>
          <a:p>
            <a:fld id="{9918725A-8D6E-421C-AD1F-7FCB03646108}" type="slidenum">
              <a:rPr lang="es-BO" smtClean="0"/>
              <a:t>‹Nº›</a:t>
            </a:fld>
            <a:endParaRPr lang="es-BO"/>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041981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arjeta de nombr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1509D728-9AD6-4A3C-A381-9F123A1E0910}" type="datetimeFigureOut">
              <a:rPr lang="es-BO" smtClean="0"/>
              <a:t>14/07/2021</a:t>
            </a:fld>
            <a:endParaRPr lang="es-BO"/>
          </a:p>
        </p:txBody>
      </p:sp>
      <p:sp>
        <p:nvSpPr>
          <p:cNvPr id="6" name="Footer Placeholder 5"/>
          <p:cNvSpPr>
            <a:spLocks noGrp="1"/>
          </p:cNvSpPr>
          <p:nvPr>
            <p:ph type="ftr" sz="quarter" idx="11"/>
          </p:nvPr>
        </p:nvSpPr>
        <p:spPr>
          <a:xfrm>
            <a:off x="685800" y="378883"/>
            <a:ext cx="6991492" cy="365125"/>
          </a:xfrm>
        </p:spPr>
        <p:txBody>
          <a:bodyPr/>
          <a:lstStyle/>
          <a:p>
            <a:endParaRPr lang="es-BO"/>
          </a:p>
        </p:txBody>
      </p:sp>
      <p:sp>
        <p:nvSpPr>
          <p:cNvPr id="7" name="Slide Number Placeholder 6"/>
          <p:cNvSpPr>
            <a:spLocks noGrp="1"/>
          </p:cNvSpPr>
          <p:nvPr>
            <p:ph type="sldNum" sz="quarter" idx="12"/>
          </p:nvPr>
        </p:nvSpPr>
        <p:spPr>
          <a:xfrm>
            <a:off x="10862452" y="381000"/>
            <a:ext cx="643748" cy="365125"/>
          </a:xfrm>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38847257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s-ES" smtClean="0"/>
              <a:t>Haga clic para modificar el estilo de título del patrón</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3" name="Date Placeholder 2"/>
          <p:cNvSpPr>
            <a:spLocks noGrp="1"/>
          </p:cNvSpPr>
          <p:nvPr>
            <p:ph type="dt" sz="half" idx="10"/>
          </p:nvPr>
        </p:nvSpPr>
        <p:spPr/>
        <p:txBody>
          <a:bodyPr/>
          <a:lstStyle/>
          <a:p>
            <a:fld id="{1509D728-9AD6-4A3C-A381-9F123A1E0910}" type="datetimeFigureOut">
              <a:rPr lang="es-BO" smtClean="0"/>
              <a:t>14/07/2021</a:t>
            </a:fld>
            <a:endParaRPr lang="es-BO"/>
          </a:p>
        </p:txBody>
      </p:sp>
      <p:sp>
        <p:nvSpPr>
          <p:cNvPr id="4" name="Footer Placeholder 3"/>
          <p:cNvSpPr>
            <a:spLocks noGrp="1"/>
          </p:cNvSpPr>
          <p:nvPr>
            <p:ph type="ftr" sz="quarter" idx="11"/>
          </p:nvPr>
        </p:nvSpPr>
        <p:spPr/>
        <p:txBody>
          <a:bodyPr/>
          <a:lstStyle/>
          <a:p>
            <a:endParaRPr lang="es-BO"/>
          </a:p>
        </p:txBody>
      </p:sp>
      <p:sp>
        <p:nvSpPr>
          <p:cNvPr id="5" name="Slide Number Placeholder 4"/>
          <p:cNvSpPr>
            <a:spLocks noGrp="1"/>
          </p:cNvSpPr>
          <p:nvPr>
            <p:ph type="sldNum" sz="quarter" idx="12"/>
          </p:nvPr>
        </p:nvSpPr>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17534237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s-ES" smtClean="0"/>
              <a:t>Haga clic para modificar el estilo de título del patrón</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3" name="Date Placeholder 2"/>
          <p:cNvSpPr>
            <a:spLocks noGrp="1"/>
          </p:cNvSpPr>
          <p:nvPr>
            <p:ph type="dt" sz="half" idx="10"/>
          </p:nvPr>
        </p:nvSpPr>
        <p:spPr/>
        <p:txBody>
          <a:bodyPr/>
          <a:lstStyle/>
          <a:p>
            <a:fld id="{1509D728-9AD6-4A3C-A381-9F123A1E0910}" type="datetimeFigureOut">
              <a:rPr lang="es-BO" smtClean="0"/>
              <a:t>14/07/2021</a:t>
            </a:fld>
            <a:endParaRPr lang="es-BO"/>
          </a:p>
        </p:txBody>
      </p:sp>
      <p:sp>
        <p:nvSpPr>
          <p:cNvPr id="4" name="Footer Placeholder 3"/>
          <p:cNvSpPr>
            <a:spLocks noGrp="1"/>
          </p:cNvSpPr>
          <p:nvPr>
            <p:ph type="ftr" sz="quarter" idx="11"/>
          </p:nvPr>
        </p:nvSpPr>
        <p:spPr/>
        <p:txBody>
          <a:bodyPr/>
          <a:lstStyle/>
          <a:p>
            <a:endParaRPr lang="es-BO"/>
          </a:p>
        </p:txBody>
      </p:sp>
      <p:sp>
        <p:nvSpPr>
          <p:cNvPr id="5" name="Slide Number Placeholder 4"/>
          <p:cNvSpPr>
            <a:spLocks noGrp="1"/>
          </p:cNvSpPr>
          <p:nvPr>
            <p:ph type="sldNum" sz="quarter" idx="12"/>
          </p:nvPr>
        </p:nvSpPr>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25762484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1509D728-9AD6-4A3C-A381-9F123A1E0910}" type="datetimeFigureOut">
              <a:rPr lang="es-BO" smtClean="0"/>
              <a:t>14/07/2021</a:t>
            </a:fld>
            <a:endParaRPr lang="es-BO"/>
          </a:p>
        </p:txBody>
      </p:sp>
      <p:sp>
        <p:nvSpPr>
          <p:cNvPr id="5" name="Footer Placeholder 4"/>
          <p:cNvSpPr>
            <a:spLocks noGrp="1"/>
          </p:cNvSpPr>
          <p:nvPr>
            <p:ph type="ftr" sz="quarter" idx="11"/>
          </p:nvPr>
        </p:nvSpPr>
        <p:spPr/>
        <p:txBody>
          <a:bodyPr/>
          <a:lstStyle/>
          <a:p>
            <a:endParaRPr lang="es-BO"/>
          </a:p>
        </p:txBody>
      </p:sp>
      <p:sp>
        <p:nvSpPr>
          <p:cNvPr id="6" name="Slide Number Placeholder 5"/>
          <p:cNvSpPr>
            <a:spLocks noGrp="1"/>
          </p:cNvSpPr>
          <p:nvPr>
            <p:ph type="sldNum" sz="quarter" idx="12"/>
          </p:nvPr>
        </p:nvSpPr>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5363090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1509D728-9AD6-4A3C-A381-9F123A1E0910}" type="datetimeFigureOut">
              <a:rPr lang="es-BO" smtClean="0"/>
              <a:t>14/07/2021</a:t>
            </a:fld>
            <a:endParaRPr lang="es-BO"/>
          </a:p>
        </p:txBody>
      </p:sp>
      <p:sp>
        <p:nvSpPr>
          <p:cNvPr id="5" name="Footer Placeholder 4"/>
          <p:cNvSpPr>
            <a:spLocks noGrp="1"/>
          </p:cNvSpPr>
          <p:nvPr>
            <p:ph type="ftr" sz="quarter" idx="11"/>
          </p:nvPr>
        </p:nvSpPr>
        <p:spPr>
          <a:xfrm>
            <a:off x="685800" y="381000"/>
            <a:ext cx="6991492" cy="365125"/>
          </a:xfrm>
        </p:spPr>
        <p:txBody>
          <a:bodyPr/>
          <a:lstStyle/>
          <a:p>
            <a:endParaRPr lang="es-BO"/>
          </a:p>
        </p:txBody>
      </p:sp>
      <p:sp>
        <p:nvSpPr>
          <p:cNvPr id="6" name="Slide Number Placeholder 5"/>
          <p:cNvSpPr>
            <a:spLocks noGrp="1"/>
          </p:cNvSpPr>
          <p:nvPr>
            <p:ph type="sldNum" sz="quarter" idx="12"/>
          </p:nvPr>
        </p:nvSpPr>
        <p:spPr>
          <a:xfrm>
            <a:off x="10862452" y="381000"/>
            <a:ext cx="643748" cy="365125"/>
          </a:xfrm>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1810997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1509D728-9AD6-4A3C-A381-9F123A1E0910}" type="datetimeFigureOut">
              <a:rPr lang="es-BO" smtClean="0"/>
              <a:t>14/07/2021</a:t>
            </a:fld>
            <a:endParaRPr lang="es-BO"/>
          </a:p>
        </p:txBody>
      </p:sp>
      <p:sp>
        <p:nvSpPr>
          <p:cNvPr id="5" name="Footer Placeholder 4"/>
          <p:cNvSpPr>
            <a:spLocks noGrp="1"/>
          </p:cNvSpPr>
          <p:nvPr>
            <p:ph type="ftr" sz="quarter" idx="11"/>
          </p:nvPr>
        </p:nvSpPr>
        <p:spPr/>
        <p:txBody>
          <a:bodyPr/>
          <a:lstStyle/>
          <a:p>
            <a:endParaRPr lang="es-BO"/>
          </a:p>
        </p:txBody>
      </p:sp>
      <p:sp>
        <p:nvSpPr>
          <p:cNvPr id="6" name="Slide Number Placeholder 5"/>
          <p:cNvSpPr>
            <a:spLocks noGrp="1"/>
          </p:cNvSpPr>
          <p:nvPr>
            <p:ph type="sldNum" sz="quarter" idx="12"/>
          </p:nvPr>
        </p:nvSpPr>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2170193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1509D728-9AD6-4A3C-A381-9F123A1E0910}" type="datetimeFigureOut">
              <a:rPr lang="es-BO" smtClean="0"/>
              <a:t>14/07/2021</a:t>
            </a:fld>
            <a:endParaRPr lang="es-BO"/>
          </a:p>
        </p:txBody>
      </p:sp>
      <p:sp>
        <p:nvSpPr>
          <p:cNvPr id="5" name="Footer Placeholder 4"/>
          <p:cNvSpPr>
            <a:spLocks noGrp="1"/>
          </p:cNvSpPr>
          <p:nvPr>
            <p:ph type="ftr" sz="quarter" idx="11"/>
          </p:nvPr>
        </p:nvSpPr>
        <p:spPr>
          <a:xfrm>
            <a:off x="685800" y="381001"/>
            <a:ext cx="6991492" cy="364065"/>
          </a:xfrm>
        </p:spPr>
        <p:txBody>
          <a:bodyPr/>
          <a:lstStyle/>
          <a:p>
            <a:endParaRPr lang="es-BO"/>
          </a:p>
        </p:txBody>
      </p:sp>
      <p:sp>
        <p:nvSpPr>
          <p:cNvPr id="6" name="Slide Number Placeholder 5"/>
          <p:cNvSpPr>
            <a:spLocks noGrp="1"/>
          </p:cNvSpPr>
          <p:nvPr>
            <p:ph type="sldNum" sz="quarter" idx="12"/>
          </p:nvPr>
        </p:nvSpPr>
        <p:spPr>
          <a:xfrm>
            <a:off x="10862452" y="381000"/>
            <a:ext cx="643748" cy="365125"/>
          </a:xfrm>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1254196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509D728-9AD6-4A3C-A381-9F123A1E0910}" type="datetimeFigureOut">
              <a:rPr lang="es-BO" smtClean="0"/>
              <a:t>14/07/2021</a:t>
            </a:fld>
            <a:endParaRPr lang="es-BO"/>
          </a:p>
        </p:txBody>
      </p:sp>
      <p:sp>
        <p:nvSpPr>
          <p:cNvPr id="6" name="Footer Placeholder 5"/>
          <p:cNvSpPr>
            <a:spLocks noGrp="1"/>
          </p:cNvSpPr>
          <p:nvPr>
            <p:ph type="ftr" sz="quarter" idx="11"/>
          </p:nvPr>
        </p:nvSpPr>
        <p:spPr/>
        <p:txBody>
          <a:bodyPr/>
          <a:lstStyle/>
          <a:p>
            <a:endParaRPr lang="es-BO"/>
          </a:p>
        </p:txBody>
      </p:sp>
      <p:sp>
        <p:nvSpPr>
          <p:cNvPr id="7" name="Slide Number Placeholder 6"/>
          <p:cNvSpPr>
            <a:spLocks noGrp="1"/>
          </p:cNvSpPr>
          <p:nvPr>
            <p:ph type="sldNum" sz="quarter" idx="12"/>
          </p:nvPr>
        </p:nvSpPr>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21179299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685800" y="3132666"/>
            <a:ext cx="5311775" cy="3086019"/>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72200" y="3132666"/>
            <a:ext cx="5334000" cy="3086019"/>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1509D728-9AD6-4A3C-A381-9F123A1E0910}" type="datetimeFigureOut">
              <a:rPr lang="es-BO" smtClean="0"/>
              <a:t>14/07/2021</a:t>
            </a:fld>
            <a:endParaRPr lang="es-BO"/>
          </a:p>
        </p:txBody>
      </p:sp>
      <p:sp>
        <p:nvSpPr>
          <p:cNvPr id="8" name="Footer Placeholder 7"/>
          <p:cNvSpPr>
            <a:spLocks noGrp="1"/>
          </p:cNvSpPr>
          <p:nvPr>
            <p:ph type="ftr" sz="quarter" idx="11"/>
          </p:nvPr>
        </p:nvSpPr>
        <p:spPr/>
        <p:txBody>
          <a:bodyPr/>
          <a:lstStyle/>
          <a:p>
            <a:endParaRPr lang="es-BO"/>
          </a:p>
        </p:txBody>
      </p:sp>
      <p:sp>
        <p:nvSpPr>
          <p:cNvPr id="9" name="Slide Number Placeholder 8"/>
          <p:cNvSpPr>
            <a:spLocks noGrp="1"/>
          </p:cNvSpPr>
          <p:nvPr>
            <p:ph type="sldNum" sz="quarter" idx="12"/>
          </p:nvPr>
        </p:nvSpPr>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87848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1509D728-9AD6-4A3C-A381-9F123A1E0910}" type="datetimeFigureOut">
              <a:rPr lang="es-BO" smtClean="0"/>
              <a:t>14/07/2021</a:t>
            </a:fld>
            <a:endParaRPr lang="es-BO"/>
          </a:p>
        </p:txBody>
      </p:sp>
      <p:sp>
        <p:nvSpPr>
          <p:cNvPr id="4" name="Footer Placeholder 3"/>
          <p:cNvSpPr>
            <a:spLocks noGrp="1"/>
          </p:cNvSpPr>
          <p:nvPr>
            <p:ph type="ftr" sz="quarter" idx="11"/>
          </p:nvPr>
        </p:nvSpPr>
        <p:spPr/>
        <p:txBody>
          <a:bodyPr/>
          <a:lstStyle/>
          <a:p>
            <a:endParaRPr lang="es-BO"/>
          </a:p>
        </p:txBody>
      </p:sp>
      <p:sp>
        <p:nvSpPr>
          <p:cNvPr id="5" name="Slide Number Placeholder 4"/>
          <p:cNvSpPr>
            <a:spLocks noGrp="1"/>
          </p:cNvSpPr>
          <p:nvPr>
            <p:ph type="sldNum" sz="quarter" idx="12"/>
          </p:nvPr>
        </p:nvSpPr>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4285728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09D728-9AD6-4A3C-A381-9F123A1E0910}" type="datetimeFigureOut">
              <a:rPr lang="es-BO" smtClean="0"/>
              <a:t>14/07/2021</a:t>
            </a:fld>
            <a:endParaRPr lang="es-BO"/>
          </a:p>
        </p:txBody>
      </p:sp>
      <p:sp>
        <p:nvSpPr>
          <p:cNvPr id="3" name="Footer Placeholder 2"/>
          <p:cNvSpPr>
            <a:spLocks noGrp="1"/>
          </p:cNvSpPr>
          <p:nvPr>
            <p:ph type="ftr" sz="quarter" idx="11"/>
          </p:nvPr>
        </p:nvSpPr>
        <p:spPr/>
        <p:txBody>
          <a:bodyPr/>
          <a:lstStyle/>
          <a:p>
            <a:endParaRPr lang="es-BO"/>
          </a:p>
        </p:txBody>
      </p:sp>
      <p:sp>
        <p:nvSpPr>
          <p:cNvPr id="4" name="Slide Number Placeholder 3"/>
          <p:cNvSpPr>
            <a:spLocks noGrp="1"/>
          </p:cNvSpPr>
          <p:nvPr>
            <p:ph type="sldNum" sz="quarter" idx="12"/>
          </p:nvPr>
        </p:nvSpPr>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4004948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509D728-9AD6-4A3C-A381-9F123A1E0910}" type="datetimeFigureOut">
              <a:rPr lang="es-BO" smtClean="0"/>
              <a:t>14/07/2021</a:t>
            </a:fld>
            <a:endParaRPr lang="es-BO"/>
          </a:p>
        </p:txBody>
      </p:sp>
      <p:sp>
        <p:nvSpPr>
          <p:cNvPr id="6" name="Footer Placeholder 5"/>
          <p:cNvSpPr>
            <a:spLocks noGrp="1"/>
          </p:cNvSpPr>
          <p:nvPr>
            <p:ph type="ftr" sz="quarter" idx="11"/>
          </p:nvPr>
        </p:nvSpPr>
        <p:spPr/>
        <p:txBody>
          <a:bodyPr/>
          <a:lstStyle/>
          <a:p>
            <a:endParaRPr lang="es-BO"/>
          </a:p>
        </p:txBody>
      </p:sp>
      <p:sp>
        <p:nvSpPr>
          <p:cNvPr id="7" name="Slide Number Placeholder 6"/>
          <p:cNvSpPr>
            <a:spLocks noGrp="1"/>
          </p:cNvSpPr>
          <p:nvPr>
            <p:ph type="sldNum" sz="quarter" idx="12"/>
          </p:nvPr>
        </p:nvSpPr>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1790653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509D728-9AD6-4A3C-A381-9F123A1E0910}" type="datetimeFigureOut">
              <a:rPr lang="es-BO" smtClean="0"/>
              <a:t>14/07/2021</a:t>
            </a:fld>
            <a:endParaRPr lang="es-BO"/>
          </a:p>
        </p:txBody>
      </p:sp>
      <p:sp>
        <p:nvSpPr>
          <p:cNvPr id="6" name="Footer Placeholder 5"/>
          <p:cNvSpPr>
            <a:spLocks noGrp="1"/>
          </p:cNvSpPr>
          <p:nvPr>
            <p:ph type="ftr" sz="quarter" idx="11"/>
          </p:nvPr>
        </p:nvSpPr>
        <p:spPr/>
        <p:txBody>
          <a:bodyPr/>
          <a:lstStyle/>
          <a:p>
            <a:endParaRPr lang="es-BO"/>
          </a:p>
        </p:txBody>
      </p:sp>
      <p:sp>
        <p:nvSpPr>
          <p:cNvPr id="7" name="Slide Number Placeholder 6"/>
          <p:cNvSpPr>
            <a:spLocks noGrp="1"/>
          </p:cNvSpPr>
          <p:nvPr>
            <p:ph type="sldNum" sz="quarter" idx="12"/>
          </p:nvPr>
        </p:nvSpPr>
        <p:spPr/>
        <p:txBody>
          <a:bodyPr/>
          <a:lstStyle/>
          <a:p>
            <a:fld id="{9918725A-8D6E-421C-AD1F-7FCB03646108}" type="slidenum">
              <a:rPr lang="es-BO" smtClean="0"/>
              <a:t>‹Nº›</a:t>
            </a:fld>
            <a:endParaRPr lang="es-BO"/>
          </a:p>
        </p:txBody>
      </p:sp>
    </p:spTree>
    <p:extLst>
      <p:ext uri="{BB962C8B-B14F-4D97-AF65-F5344CB8AC3E}">
        <p14:creationId xmlns:p14="http://schemas.microsoft.com/office/powerpoint/2010/main" val="42603949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509D728-9AD6-4A3C-A381-9F123A1E0910}" type="datetimeFigureOut">
              <a:rPr lang="es-BO" smtClean="0"/>
              <a:t>14/07/2021</a:t>
            </a:fld>
            <a:endParaRPr lang="es-BO"/>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s-BO"/>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918725A-8D6E-421C-AD1F-7FCB03646108}" type="slidenum">
              <a:rPr lang="es-BO" smtClean="0"/>
              <a:t>‹Nº›</a:t>
            </a:fld>
            <a:endParaRPr lang="es-BO"/>
          </a:p>
        </p:txBody>
      </p:sp>
    </p:spTree>
    <p:extLst>
      <p:ext uri="{BB962C8B-B14F-4D97-AF65-F5344CB8AC3E}">
        <p14:creationId xmlns:p14="http://schemas.microsoft.com/office/powerpoint/2010/main" val="4008770285"/>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academia.edu/5407157/DETERMINATION_OF_OPTICAL_CHARACTERISTICS_OF_MATERIALS_FOR_COMPUTER_COLORANT_ANALYSIS" TargetMode="External"/><Relationship Id="rId2" Type="http://schemas.openxmlformats.org/officeDocument/2006/relationships/hyperlink" Target="https://scialert.net/fulltext/?doi=jas.2010.2108.2114" TargetMode="External"/><Relationship Id="rId1" Type="http://schemas.openxmlformats.org/officeDocument/2006/relationships/slideLayout" Target="../slideLayouts/slideLayout2.xml"/><Relationship Id="rId4" Type="http://schemas.openxmlformats.org/officeDocument/2006/relationships/hyperlink" Target="https://ocw.ua.es/es/ciencias-de-la-salud/ciencia-del-color-2009.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178417" y="4640817"/>
            <a:ext cx="9448800" cy="1825096"/>
          </a:xfrm>
        </p:spPr>
        <p:txBody>
          <a:bodyPr>
            <a:noAutofit/>
          </a:bodyPr>
          <a:lstStyle/>
          <a:p>
            <a:r>
              <a:rPr lang="es-ES" sz="4800" dirty="0" smtClean="0"/>
              <a:t>Análisis de la Aplicación de la teoría de Kubelka Munk para la obtención de concentración de </a:t>
            </a:r>
            <a:r>
              <a:rPr lang="es-ES" sz="4800" dirty="0" smtClean="0"/>
              <a:t>colorantes DISPERSOS </a:t>
            </a:r>
            <a:r>
              <a:rPr lang="es-ES" sz="4800" dirty="0" smtClean="0"/>
              <a:t>en </a:t>
            </a:r>
            <a:r>
              <a:rPr lang="es-ES" sz="4800" dirty="0" smtClean="0"/>
              <a:t>una MUESTRA DE FIBRA DE POLIESTER</a:t>
            </a:r>
            <a:br>
              <a:rPr lang="es-ES" sz="4800" dirty="0" smtClean="0"/>
            </a:br>
            <a:r>
              <a:rPr lang="es-ES" sz="1400" dirty="0" smtClean="0"/>
              <a:t>Mayra mercedes Ayala navarro</a:t>
            </a:r>
            <a:br>
              <a:rPr lang="es-ES" sz="1400" dirty="0" smtClean="0"/>
            </a:br>
            <a:r>
              <a:rPr lang="es-ES" sz="1400" dirty="0" smtClean="0"/>
              <a:t> </a:t>
            </a:r>
            <a:r>
              <a:rPr lang="es-ES" sz="1400" b="1" dirty="0" smtClean="0"/>
              <a:t/>
            </a:r>
            <a:br>
              <a:rPr lang="es-ES" sz="1400" b="1" dirty="0" smtClean="0"/>
            </a:br>
            <a:r>
              <a:rPr lang="es-ES" sz="1400" b="1" dirty="0" smtClean="0"/>
              <a:t>tema propuesto como trabajo dirigido</a:t>
            </a:r>
            <a:endParaRPr lang="es-BO" sz="4800" b="1" dirty="0"/>
          </a:p>
        </p:txBody>
      </p:sp>
    </p:spTree>
    <p:extLst>
      <p:ext uri="{BB962C8B-B14F-4D97-AF65-F5344CB8AC3E}">
        <p14:creationId xmlns:p14="http://schemas.microsoft.com/office/powerpoint/2010/main" val="6047340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685800" y="1468192"/>
            <a:ext cx="10820400" cy="4750493"/>
          </a:xfrm>
        </p:spPr>
        <p:txBody>
          <a:bodyPr/>
          <a:lstStyle/>
          <a:p>
            <a:pPr marL="0" indent="0">
              <a:buNone/>
            </a:pPr>
            <a:r>
              <a:rPr lang="es-ES" dirty="0" smtClean="0"/>
              <a:t>PARA EXPLICAR MIS DUDAS ME BASE EN EL SIGUIENTE PROYECTO QUE TAMBIEN LO ADJUNTO EN FORMATO PDF EN LOS ARCHIVOS ENVIADOS:</a:t>
            </a:r>
          </a:p>
          <a:p>
            <a:pPr marL="0" indent="0">
              <a:buNone/>
            </a:pPr>
            <a:endParaRPr lang="es-ES" dirty="0"/>
          </a:p>
          <a:p>
            <a:pPr marL="0" indent="0">
              <a:buNone/>
            </a:pPr>
            <a:r>
              <a:rPr lang="es-ES" dirty="0"/>
              <a:t>https://riunet.upv.es/handle/10251/13269</a:t>
            </a:r>
            <a:endParaRPr lang="es-ES" dirty="0" smtClean="0"/>
          </a:p>
          <a:p>
            <a:pPr marL="0" indent="0">
              <a:buNone/>
            </a:pPr>
            <a:endParaRPr lang="es-BO" dirty="0"/>
          </a:p>
        </p:txBody>
      </p:sp>
    </p:spTree>
    <p:extLst>
      <p:ext uri="{BB962C8B-B14F-4D97-AF65-F5344CB8AC3E}">
        <p14:creationId xmlns:p14="http://schemas.microsoft.com/office/powerpoint/2010/main" val="2844660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Complicaciones y dudas que se presentaron</a:t>
            </a:r>
            <a:endParaRPr lang="es-BO" dirty="0"/>
          </a:p>
        </p:txBody>
      </p:sp>
      <p:sp>
        <p:nvSpPr>
          <p:cNvPr id="3" name="Marcador de contenido 2"/>
          <p:cNvSpPr>
            <a:spLocks noGrp="1"/>
          </p:cNvSpPr>
          <p:nvPr>
            <p:ph idx="1"/>
          </p:nvPr>
        </p:nvSpPr>
        <p:spPr/>
        <p:txBody>
          <a:bodyPr/>
          <a:lstStyle/>
          <a:p>
            <a:pPr marL="0" indent="0">
              <a:buNone/>
            </a:pPr>
            <a:r>
              <a:rPr lang="es-ES" dirty="0" smtClean="0"/>
              <a:t>1. Ya se realizaron pruebas de variación de concentración con 3 colorantes presentes en la empresa que son: </a:t>
            </a:r>
          </a:p>
          <a:p>
            <a:pPr marL="0" indent="0">
              <a:buNone/>
            </a:pPr>
            <a:r>
              <a:rPr lang="es-ES" dirty="0" smtClean="0"/>
              <a:t>DO 100 amarillo C-56 200%</a:t>
            </a:r>
          </a:p>
          <a:p>
            <a:pPr marL="0" indent="0">
              <a:buNone/>
            </a:pPr>
            <a:r>
              <a:rPr lang="es-ES" dirty="0" smtClean="0"/>
              <a:t>DO 302 rojo FRL 200%</a:t>
            </a:r>
          </a:p>
          <a:p>
            <a:pPr marL="0" indent="0">
              <a:buNone/>
            </a:pPr>
            <a:r>
              <a:rPr lang="es-ES" dirty="0" smtClean="0"/>
              <a:t>DO 500 azul 2BLN 100%</a:t>
            </a:r>
          </a:p>
          <a:p>
            <a:pPr marL="0" indent="0">
              <a:buNone/>
            </a:pPr>
            <a:r>
              <a:rPr lang="es-ES" dirty="0" smtClean="0"/>
              <a:t>Con el fin de probar principalmente si la aplicación de modelo matemático Kubelka Munk es aplicable en la practica y </a:t>
            </a:r>
            <a:r>
              <a:rPr lang="es-ES" b="1" dirty="0" smtClean="0"/>
              <a:t>obtuve estas curvas de reflectancia que me mostraron que las </a:t>
            </a:r>
            <a:r>
              <a:rPr lang="es-ES" b="1" dirty="0" err="1" smtClean="0"/>
              <a:t>reflectancias</a:t>
            </a:r>
            <a:r>
              <a:rPr lang="es-ES" b="1" dirty="0" smtClean="0"/>
              <a:t> en colores bajos de todos los colorantes sobrepasan el 100% de reflectancia y el modelo matemático solo se limita a valores de reflectancia de 0-100% y es un problema de </a:t>
            </a:r>
            <a:r>
              <a:rPr lang="es-ES" b="1" dirty="0" err="1" smtClean="0"/>
              <a:t>fluorecencia</a:t>
            </a:r>
            <a:r>
              <a:rPr lang="es-ES" b="1" dirty="0" smtClean="0"/>
              <a:t> que n se como podría tratar</a:t>
            </a:r>
            <a:endParaRPr lang="es-BO" b="1" dirty="0"/>
          </a:p>
        </p:txBody>
      </p:sp>
    </p:spTree>
    <p:extLst>
      <p:ext uri="{BB962C8B-B14F-4D97-AF65-F5344CB8AC3E}">
        <p14:creationId xmlns:p14="http://schemas.microsoft.com/office/powerpoint/2010/main" val="3914532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muestras</a:t>
            </a:r>
            <a:endParaRPr lang="es-BO" dirty="0"/>
          </a:p>
        </p:txBody>
      </p:sp>
      <p:sp>
        <p:nvSpPr>
          <p:cNvPr id="3" name="Marcador de contenido 2"/>
          <p:cNvSpPr>
            <a:spLocks noGrp="1"/>
          </p:cNvSpPr>
          <p:nvPr>
            <p:ph idx="1"/>
          </p:nvPr>
        </p:nvSpPr>
        <p:spPr>
          <a:xfrm>
            <a:off x="685800" y="1828800"/>
            <a:ext cx="10820400" cy="4389885"/>
          </a:xfrm>
        </p:spPr>
        <p:txBody>
          <a:bodyPr/>
          <a:lstStyle/>
          <a:p>
            <a:pPr marL="0" indent="0">
              <a:buNone/>
            </a:pPr>
            <a:r>
              <a:rPr lang="es-ES" dirty="0" smtClean="0"/>
              <a:t>DO 100</a:t>
            </a:r>
          </a:p>
          <a:p>
            <a:pPr marL="0" indent="0">
              <a:buNone/>
            </a:pPr>
            <a:r>
              <a:rPr lang="es-ES" sz="1100" dirty="0" smtClean="0"/>
              <a:t>A la izquierda datos en el espectrofotómetro de concentraciones de 0 a 1.3% en den solución 1:100 y a la derecha dato estándar de la empresa de colorantes la reflectancia no pasa de 80% y pasa lo mismo con DO 302 y DO 500</a:t>
            </a:r>
            <a:endParaRPr lang="es-BO" sz="1100" dirty="0"/>
          </a:p>
        </p:txBody>
      </p:sp>
      <p:pic>
        <p:nvPicPr>
          <p:cNvPr id="5" name="Imagen 4"/>
          <p:cNvPicPr>
            <a:picLocks noChangeAspect="1"/>
          </p:cNvPicPr>
          <p:nvPr/>
        </p:nvPicPr>
        <p:blipFill rotWithShape="1">
          <a:blip r:embed="rId2">
            <a:extLst>
              <a:ext uri="{28A0092B-C50C-407E-A947-70E740481C1C}">
                <a14:useLocalDpi xmlns:a14="http://schemas.microsoft.com/office/drawing/2010/main" val="0"/>
              </a:ext>
            </a:extLst>
          </a:blip>
          <a:srcRect l="10448" b="5682"/>
          <a:stretch/>
        </p:blipFill>
        <p:spPr>
          <a:xfrm>
            <a:off x="403538" y="2640169"/>
            <a:ext cx="4984124" cy="3333817"/>
          </a:xfrm>
          <a:prstGeom prst="rect">
            <a:avLst/>
          </a:prstGeom>
        </p:spPr>
      </p:pic>
      <p:pic>
        <p:nvPicPr>
          <p:cNvPr id="6" name="Imagen 5"/>
          <p:cNvPicPr>
            <a:picLocks noChangeAspect="1"/>
          </p:cNvPicPr>
          <p:nvPr/>
        </p:nvPicPr>
        <p:blipFill>
          <a:blip r:embed="rId3"/>
          <a:stretch>
            <a:fillRect/>
          </a:stretch>
        </p:blipFill>
        <p:spPr>
          <a:xfrm>
            <a:off x="6327820" y="2446986"/>
            <a:ext cx="3794854" cy="4217831"/>
          </a:xfrm>
          <a:prstGeom prst="rect">
            <a:avLst/>
          </a:prstGeom>
        </p:spPr>
      </p:pic>
      <p:cxnSp>
        <p:nvCxnSpPr>
          <p:cNvPr id="9" name="Conector recto de flecha 8"/>
          <p:cNvCxnSpPr/>
          <p:nvPr/>
        </p:nvCxnSpPr>
        <p:spPr>
          <a:xfrm flipH="1">
            <a:off x="9942370" y="5293218"/>
            <a:ext cx="1120462" cy="115909"/>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711319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685800" y="1378040"/>
            <a:ext cx="10820400" cy="4840646"/>
          </a:xfrm>
        </p:spPr>
        <p:txBody>
          <a:bodyPr/>
          <a:lstStyle/>
          <a:p>
            <a:pPr marL="0" indent="0">
              <a:buNone/>
            </a:pPr>
            <a:r>
              <a:rPr lang="es-ES" dirty="0" smtClean="0"/>
              <a:t>2. El trabajo consta de la realización de tricromías de color las cuales se basan en el tiempo de agotamiento del colorante al momento de realizar la tinción, la empresa cuenta solamente con las curvas de agotamiento de los 3 colorantes puestos en practica , mi duda es debería hacer pruebas de tricromías con los demás colorantes? Ya que son 14 colorantes con los cuales trabajare</a:t>
            </a:r>
          </a:p>
          <a:p>
            <a:pPr marL="0" indent="0">
              <a:buNone/>
            </a:pPr>
            <a:endParaRPr lang="es-BO" dirty="0"/>
          </a:p>
        </p:txBody>
      </p:sp>
      <p:pic>
        <p:nvPicPr>
          <p:cNvPr id="4" name="Imagen 3"/>
          <p:cNvPicPr>
            <a:picLocks noChangeAspect="1"/>
          </p:cNvPicPr>
          <p:nvPr/>
        </p:nvPicPr>
        <p:blipFill>
          <a:blip r:embed="rId2"/>
          <a:stretch>
            <a:fillRect/>
          </a:stretch>
        </p:blipFill>
        <p:spPr>
          <a:xfrm>
            <a:off x="3826966" y="3026534"/>
            <a:ext cx="3732933" cy="3831465"/>
          </a:xfrm>
          <a:prstGeom prst="rect">
            <a:avLst/>
          </a:prstGeom>
        </p:spPr>
      </p:pic>
      <p:sp>
        <p:nvSpPr>
          <p:cNvPr id="5" name="CuadroTexto 4"/>
          <p:cNvSpPr txBox="1"/>
          <p:nvPr/>
        </p:nvSpPr>
        <p:spPr>
          <a:xfrm>
            <a:off x="7907628" y="3721994"/>
            <a:ext cx="2498502" cy="923330"/>
          </a:xfrm>
          <a:prstGeom prst="rect">
            <a:avLst/>
          </a:prstGeom>
          <a:noFill/>
        </p:spPr>
        <p:txBody>
          <a:bodyPr wrap="square" rtlCol="0">
            <a:spAutoFit/>
          </a:bodyPr>
          <a:lstStyle/>
          <a:p>
            <a:r>
              <a:rPr lang="es-ES" dirty="0" smtClean="0"/>
              <a:t>La curva de agotamiento del color DO 500</a:t>
            </a:r>
            <a:endParaRPr lang="es-BO" dirty="0"/>
          </a:p>
        </p:txBody>
      </p:sp>
    </p:spTree>
    <p:extLst>
      <p:ext uri="{BB962C8B-B14F-4D97-AF65-F5344CB8AC3E}">
        <p14:creationId xmlns:p14="http://schemas.microsoft.com/office/powerpoint/2010/main" val="34181276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685800" y="1197736"/>
            <a:ext cx="10820400" cy="5020950"/>
          </a:xfrm>
        </p:spPr>
        <p:txBody>
          <a:bodyPr/>
          <a:lstStyle/>
          <a:p>
            <a:pPr marL="0" indent="0">
              <a:buNone/>
            </a:pPr>
            <a:r>
              <a:rPr lang="es-ES" dirty="0" smtClean="0"/>
              <a:t>También comprendo que la empresa trabaja con recetas y no aplican como tal conceptos de tricromía , se basan en la experiencia que tienen al momento de hacer el uso de colorantes, como en la siguiente imagen que muestro a continuación de una receta que hace el uso de 4 colorantes, </a:t>
            </a:r>
            <a:r>
              <a:rPr lang="es-ES" b="1" dirty="0" smtClean="0"/>
              <a:t>lo cual me lleva a preguntarme si también debería hacer el estudio de tricromías, que de acuerdo a mi investigación también podría ser un tema </a:t>
            </a:r>
            <a:r>
              <a:rPr lang="es-ES" sz="2400" b="1" dirty="0" smtClean="0"/>
              <a:t>completo </a:t>
            </a:r>
            <a:r>
              <a:rPr lang="es-ES" b="1" dirty="0" smtClean="0"/>
              <a:t>de proyecto en la empresa.</a:t>
            </a:r>
            <a:endParaRPr lang="es-BO" b="1" dirty="0"/>
          </a:p>
        </p:txBody>
      </p:sp>
      <p:pic>
        <p:nvPicPr>
          <p:cNvPr id="4" name="Imagen 3"/>
          <p:cNvPicPr>
            <a:picLocks noChangeAspect="1"/>
          </p:cNvPicPr>
          <p:nvPr/>
        </p:nvPicPr>
        <p:blipFill>
          <a:blip r:embed="rId2"/>
          <a:stretch>
            <a:fillRect/>
          </a:stretch>
        </p:blipFill>
        <p:spPr>
          <a:xfrm>
            <a:off x="3749278" y="3528811"/>
            <a:ext cx="3643195" cy="2962142"/>
          </a:xfrm>
          <a:prstGeom prst="rect">
            <a:avLst/>
          </a:prstGeom>
        </p:spPr>
      </p:pic>
    </p:spTree>
    <p:extLst>
      <p:ext uri="{BB962C8B-B14F-4D97-AF65-F5344CB8AC3E}">
        <p14:creationId xmlns:p14="http://schemas.microsoft.com/office/powerpoint/2010/main" val="2359838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smtClean="0"/>
              <a:t>bibliografia</a:t>
            </a:r>
            <a:endParaRPr lang="es-BO" dirty="0"/>
          </a:p>
        </p:txBody>
      </p:sp>
      <p:sp>
        <p:nvSpPr>
          <p:cNvPr id="3" name="Marcador de contenido 2"/>
          <p:cNvSpPr>
            <a:spLocks noGrp="1"/>
          </p:cNvSpPr>
          <p:nvPr>
            <p:ph idx="1"/>
          </p:nvPr>
        </p:nvSpPr>
        <p:spPr/>
        <p:txBody>
          <a:bodyPr/>
          <a:lstStyle/>
          <a:p>
            <a:r>
              <a:rPr lang="es-BO" dirty="0">
                <a:hlinkClick r:id="rId2"/>
              </a:rPr>
              <a:t>https://scialert.net/fulltext/?</a:t>
            </a:r>
            <a:r>
              <a:rPr lang="es-BO" dirty="0" smtClean="0">
                <a:hlinkClick r:id="rId2"/>
              </a:rPr>
              <a:t>doi=jas.2010.2108.2114</a:t>
            </a:r>
            <a:endParaRPr lang="es-BO" dirty="0" smtClean="0"/>
          </a:p>
          <a:p>
            <a:r>
              <a:rPr lang="es-BO" dirty="0">
                <a:hlinkClick r:id="rId3"/>
              </a:rPr>
              <a:t>https://</a:t>
            </a:r>
            <a:r>
              <a:rPr lang="es-BO" dirty="0" smtClean="0">
                <a:hlinkClick r:id="rId3"/>
              </a:rPr>
              <a:t>www.academia.edu/5407157/DETERMINATION_OF_OPTICAL_CHARACTERISTICS_OF_MATERIALS_FOR_COMPUTER_COLORANT_ANALYSIS</a:t>
            </a:r>
            <a:endParaRPr lang="es-BO" dirty="0" smtClean="0"/>
          </a:p>
          <a:p>
            <a:r>
              <a:rPr lang="es-BO" dirty="0">
                <a:hlinkClick r:id="rId4"/>
              </a:rPr>
              <a:t>https://</a:t>
            </a:r>
            <a:r>
              <a:rPr lang="es-BO" dirty="0" smtClean="0">
                <a:hlinkClick r:id="rId4"/>
              </a:rPr>
              <a:t>ocw.ua.es/es/ciencias-de-la-salud/ciencia-del-color-2009.html</a:t>
            </a:r>
            <a:endParaRPr lang="es-BO" dirty="0" smtClean="0"/>
          </a:p>
          <a:p>
            <a:endParaRPr lang="es-BO" dirty="0"/>
          </a:p>
        </p:txBody>
      </p:sp>
    </p:spTree>
    <p:extLst>
      <p:ext uri="{BB962C8B-B14F-4D97-AF65-F5344CB8AC3E}">
        <p14:creationId xmlns:p14="http://schemas.microsoft.com/office/powerpoint/2010/main" val="16082870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normAutofit/>
          </a:bodyPr>
          <a:lstStyle/>
          <a:p>
            <a:pPr marL="0" indent="0">
              <a:buNone/>
            </a:pPr>
            <a:r>
              <a:rPr lang="es-ES" sz="2800" dirty="0" smtClean="0"/>
              <a:t>Ingeniera Gonzales me dirijo a usted mediante esta presentación, para mostrar mi desarrollo de forma resumida y principalmente porque quiero hacerle saber mis dudas y si podría ayudarme con ellas, ya que eso me ayudara a determinar si mi proyecto aun es factible o no</a:t>
            </a:r>
            <a:endParaRPr lang="es-BO" sz="2800" dirty="0"/>
          </a:p>
        </p:txBody>
      </p:sp>
    </p:spTree>
    <p:extLst>
      <p:ext uri="{BB962C8B-B14F-4D97-AF65-F5344CB8AC3E}">
        <p14:creationId xmlns:p14="http://schemas.microsoft.com/office/powerpoint/2010/main" val="546313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Interacción del de a luz con la materia o sustrato</a:t>
            </a:r>
            <a:endParaRPr lang="es-BO" dirty="0"/>
          </a:p>
        </p:txBody>
      </p:sp>
      <p:sp>
        <p:nvSpPr>
          <p:cNvPr id="3" name="Marcador de contenido 2"/>
          <p:cNvSpPr>
            <a:spLocks noGrp="1"/>
          </p:cNvSpPr>
          <p:nvPr>
            <p:ph idx="1"/>
          </p:nvPr>
        </p:nvSpPr>
        <p:spPr/>
        <p:txBody>
          <a:bodyPr/>
          <a:lstStyle/>
          <a:p>
            <a:r>
              <a:rPr lang="es-ES" dirty="0" smtClean="0"/>
              <a:t>Reflexión </a:t>
            </a:r>
          </a:p>
          <a:p>
            <a:pPr marL="0" indent="0">
              <a:buNone/>
            </a:pPr>
            <a:r>
              <a:rPr lang="es-ES" dirty="0"/>
              <a:t> </a:t>
            </a:r>
            <a:r>
              <a:rPr lang="es-ES" dirty="0" smtClean="0"/>
              <a:t>  se produce cuando la luz llega a la superficie (interna o externa)de un    objeto rebota cambiando de posición o dirección.</a:t>
            </a:r>
          </a:p>
          <a:p>
            <a:r>
              <a:rPr lang="es-ES" dirty="0" smtClean="0"/>
              <a:t>Transmisión </a:t>
            </a:r>
            <a:endParaRPr lang="es-BO" dirty="0" smtClean="0"/>
          </a:p>
          <a:p>
            <a:pPr marL="0" indent="0">
              <a:buNone/>
            </a:pPr>
            <a:r>
              <a:rPr lang="es-ES" dirty="0"/>
              <a:t> </a:t>
            </a:r>
            <a:r>
              <a:rPr lang="es-ES" dirty="0" smtClean="0"/>
              <a:t>se origina cuando la luz atraviesa un materia sin cambios ni alteraciones.</a:t>
            </a:r>
          </a:p>
          <a:p>
            <a:r>
              <a:rPr lang="es-ES" dirty="0" smtClean="0"/>
              <a:t>Absorción</a:t>
            </a:r>
          </a:p>
          <a:p>
            <a:pPr marL="0" indent="0">
              <a:buNone/>
            </a:pPr>
            <a:r>
              <a:rPr lang="es-ES" dirty="0"/>
              <a:t> </a:t>
            </a:r>
            <a:r>
              <a:rPr lang="es-ES" dirty="0" smtClean="0"/>
              <a:t> relacionado con la capacidad de la materia de percibir la luz que interactúa con el mismo, en </a:t>
            </a:r>
            <a:r>
              <a:rPr lang="es-ES" dirty="0"/>
              <a:t>o</a:t>
            </a:r>
            <a:r>
              <a:rPr lang="es-ES" dirty="0" smtClean="0"/>
              <a:t>tras palabras con la que es capaz de absorber.</a:t>
            </a:r>
          </a:p>
          <a:p>
            <a:pPr marL="0" indent="0">
              <a:buNone/>
            </a:pPr>
            <a:endParaRPr lang="es-ES" dirty="0" smtClean="0"/>
          </a:p>
          <a:p>
            <a:pPr marL="0" indent="0">
              <a:buNone/>
            </a:pPr>
            <a:r>
              <a:rPr lang="es-ES" dirty="0"/>
              <a:t> </a:t>
            </a:r>
            <a:endParaRPr lang="es-ES" dirty="0" smtClean="0"/>
          </a:p>
          <a:p>
            <a:pPr marL="0" indent="0">
              <a:buNone/>
            </a:pPr>
            <a:endParaRPr lang="es-ES" dirty="0" smtClean="0"/>
          </a:p>
        </p:txBody>
      </p:sp>
    </p:spTree>
    <p:extLst>
      <p:ext uri="{BB962C8B-B14F-4D97-AF65-F5344CB8AC3E}">
        <p14:creationId xmlns:p14="http://schemas.microsoft.com/office/powerpoint/2010/main" val="838751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Propiedades de la materia tomadas en cuenta</a:t>
            </a:r>
            <a:endParaRPr lang="es-BO" dirty="0"/>
          </a:p>
        </p:txBody>
      </p:sp>
      <p:sp>
        <p:nvSpPr>
          <p:cNvPr id="3" name="Marcador de contenido 2"/>
          <p:cNvSpPr>
            <a:spLocks noGrp="1"/>
          </p:cNvSpPr>
          <p:nvPr>
            <p:ph idx="1"/>
          </p:nvPr>
        </p:nvSpPr>
        <p:spPr/>
        <p:txBody>
          <a:bodyPr/>
          <a:lstStyle/>
          <a:p>
            <a:r>
              <a:rPr lang="es-ES" dirty="0" smtClean="0"/>
              <a:t>Material opaco </a:t>
            </a:r>
          </a:p>
          <a:p>
            <a:r>
              <a:rPr lang="es-ES" dirty="0" smtClean="0"/>
              <a:t>Material translucido</a:t>
            </a:r>
          </a:p>
          <a:p>
            <a:r>
              <a:rPr lang="es-ES" dirty="0" smtClean="0"/>
              <a:t>transparente</a:t>
            </a:r>
            <a:endParaRPr lang="es-BO" dirty="0"/>
          </a:p>
        </p:txBody>
      </p:sp>
    </p:spTree>
    <p:extLst>
      <p:ext uri="{BB962C8B-B14F-4D97-AF65-F5344CB8AC3E}">
        <p14:creationId xmlns:p14="http://schemas.microsoft.com/office/powerpoint/2010/main" val="440633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Espectrofotómetro </a:t>
            </a:r>
            <a:endParaRPr lang="es-BO" dirty="0"/>
          </a:p>
        </p:txBody>
      </p:sp>
      <p:sp>
        <p:nvSpPr>
          <p:cNvPr id="3" name="Marcador de contenido 2"/>
          <p:cNvSpPr>
            <a:spLocks noGrp="1"/>
          </p:cNvSpPr>
          <p:nvPr>
            <p:ph idx="1"/>
          </p:nvPr>
        </p:nvSpPr>
        <p:spPr/>
        <p:txBody>
          <a:bodyPr/>
          <a:lstStyle/>
          <a:p>
            <a:r>
              <a:rPr lang="es-ES" dirty="0" smtClean="0"/>
              <a:t>Mide la reflectancia de un objeto con el objetivo de comparar la longitud de onda de un objeto.</a:t>
            </a:r>
          </a:p>
          <a:p>
            <a:r>
              <a:rPr lang="es-ES" dirty="0" smtClean="0"/>
              <a:t>SISTEMA CIELAB</a:t>
            </a:r>
          </a:p>
          <a:p>
            <a:pPr marL="0" indent="0">
              <a:buNone/>
            </a:pPr>
            <a:r>
              <a:rPr lang="es-ES" dirty="0" smtClean="0"/>
              <a:t>Expresa iluminación (L*) y orientación de color (a*,b*) </a:t>
            </a:r>
          </a:p>
          <a:p>
            <a:pPr marL="0" indent="0">
              <a:buNone/>
            </a:pPr>
            <a:endParaRPr lang="es-ES" dirty="0" smtClean="0"/>
          </a:p>
          <a:p>
            <a:pPr marL="0" indent="0">
              <a:buNone/>
            </a:pPr>
            <a:endParaRPr lang="es-ES" dirty="0" smtClean="0"/>
          </a:p>
          <a:p>
            <a:endParaRPr lang="es-BO" dirty="0"/>
          </a:p>
        </p:txBody>
      </p:sp>
      <p:pic>
        <p:nvPicPr>
          <p:cNvPr id="4" name="Imagen 3"/>
          <p:cNvPicPr>
            <a:picLocks noChangeAspect="1"/>
          </p:cNvPicPr>
          <p:nvPr/>
        </p:nvPicPr>
        <p:blipFill rotWithShape="1">
          <a:blip r:embed="rId2"/>
          <a:srcRect l="30951" t="18952" r="32500" b="20361"/>
          <a:stretch/>
        </p:blipFill>
        <p:spPr>
          <a:xfrm>
            <a:off x="4280079" y="3850783"/>
            <a:ext cx="3009363" cy="2768956"/>
          </a:xfrm>
          <a:prstGeom prst="rect">
            <a:avLst/>
          </a:prstGeom>
        </p:spPr>
      </p:pic>
    </p:spTree>
    <p:extLst>
      <p:ext uri="{BB962C8B-B14F-4D97-AF65-F5344CB8AC3E}">
        <p14:creationId xmlns:p14="http://schemas.microsoft.com/office/powerpoint/2010/main" val="3222358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Autofit/>
          </a:bodyPr>
          <a:lstStyle/>
          <a:p>
            <a:r>
              <a:rPr lang="es-ES" sz="3200" dirty="0" smtClean="0"/>
              <a:t>Métodos que se tomaron en cuenta para obtener los datos de concentración  </a:t>
            </a:r>
            <a:endParaRPr lang="es-BO" sz="3200" dirty="0"/>
          </a:p>
        </p:txBody>
      </p:sp>
      <p:sp>
        <p:nvSpPr>
          <p:cNvPr id="3" name="Marcador de contenido 2"/>
          <p:cNvSpPr>
            <a:spLocks noGrp="1"/>
          </p:cNvSpPr>
          <p:nvPr>
            <p:ph idx="1"/>
          </p:nvPr>
        </p:nvSpPr>
        <p:spPr>
          <a:xfrm>
            <a:off x="685800" y="2057401"/>
            <a:ext cx="10820400" cy="4024125"/>
          </a:xfrm>
        </p:spPr>
        <p:txBody>
          <a:bodyPr/>
          <a:lstStyle/>
          <a:p>
            <a:r>
              <a:rPr lang="es-ES" dirty="0" smtClean="0"/>
              <a:t>Ley de Lambert Beer</a:t>
            </a:r>
          </a:p>
          <a:p>
            <a:pPr marL="0" indent="0">
              <a:buNone/>
            </a:pPr>
            <a:r>
              <a:rPr lang="es-ES" dirty="0" smtClean="0"/>
              <a:t>Describe cuantitativamente el proceso de absorción de objetos transparentes</a:t>
            </a:r>
          </a:p>
          <a:p>
            <a:pPr marL="0" indent="0">
              <a:buNone/>
            </a:pPr>
            <a:r>
              <a:rPr lang="es-ES" dirty="0"/>
              <a:t>y</a:t>
            </a:r>
            <a:r>
              <a:rPr lang="es-ES" dirty="0" smtClean="0"/>
              <a:t> predice cambios de color en un material. </a:t>
            </a:r>
          </a:p>
          <a:p>
            <a:pPr marL="0" indent="0">
              <a:buNone/>
            </a:pPr>
            <a:endParaRPr lang="es-ES" dirty="0" smtClean="0"/>
          </a:p>
          <a:p>
            <a:pPr marL="0" indent="0">
              <a:buNone/>
            </a:pPr>
            <a:endParaRPr lang="es-ES" dirty="0" smtClean="0"/>
          </a:p>
          <a:p>
            <a:pPr marL="0" indent="0">
              <a:buNone/>
            </a:pPr>
            <a:endParaRPr lang="es-ES" dirty="0"/>
          </a:p>
          <a:p>
            <a:pPr marL="0" indent="0">
              <a:buNone/>
            </a:pPr>
            <a:r>
              <a:rPr lang="es-ES" dirty="0" smtClean="0"/>
              <a:t>Se basa en a absortividad del compuesto y toma en cuenta detalles como anchura de la célula que contiene a sustancia y no trabaja con la variación de diferentes concentraciones de un compuesto</a:t>
            </a:r>
          </a:p>
          <a:p>
            <a:r>
              <a:rPr lang="es-ES" dirty="0" smtClean="0"/>
              <a:t>Redes neuronales</a:t>
            </a:r>
          </a:p>
          <a:p>
            <a:pPr marL="0" indent="0">
              <a:buNone/>
            </a:pPr>
            <a:endParaRPr lang="es-ES" dirty="0" smtClean="0"/>
          </a:p>
          <a:p>
            <a:endParaRPr lang="es-BO" dirty="0"/>
          </a:p>
        </p:txBody>
      </p:sp>
      <p:pic>
        <p:nvPicPr>
          <p:cNvPr id="4" name="Imagen 3"/>
          <p:cNvPicPr>
            <a:picLocks noChangeAspect="1"/>
          </p:cNvPicPr>
          <p:nvPr/>
        </p:nvPicPr>
        <p:blipFill rotWithShape="1">
          <a:blip r:embed="rId2"/>
          <a:srcRect l="15739" t="33044" r="29330" b="43659"/>
          <a:stretch/>
        </p:blipFill>
        <p:spPr>
          <a:xfrm>
            <a:off x="2189408" y="3408132"/>
            <a:ext cx="5859888" cy="1228262"/>
          </a:xfrm>
          <a:prstGeom prst="rect">
            <a:avLst/>
          </a:prstGeom>
        </p:spPr>
      </p:pic>
    </p:spTree>
    <p:extLst>
      <p:ext uri="{BB962C8B-B14F-4D97-AF65-F5344CB8AC3E}">
        <p14:creationId xmlns:p14="http://schemas.microsoft.com/office/powerpoint/2010/main" val="26947317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err="1" smtClean="0"/>
              <a:t>Kubelka</a:t>
            </a:r>
            <a:r>
              <a:rPr lang="es-ES" dirty="0" smtClean="0"/>
              <a:t> </a:t>
            </a:r>
            <a:r>
              <a:rPr lang="es-ES" dirty="0" err="1" smtClean="0"/>
              <a:t>munk</a:t>
            </a:r>
            <a:r>
              <a:rPr lang="es-ES" dirty="0" smtClean="0"/>
              <a:t> (KM)</a:t>
            </a:r>
            <a:endParaRPr lang="es-BO" dirty="0"/>
          </a:p>
        </p:txBody>
      </p:sp>
      <p:sp>
        <p:nvSpPr>
          <p:cNvPr id="3" name="Marcador de contenido 2"/>
          <p:cNvSpPr>
            <a:spLocks noGrp="1"/>
          </p:cNvSpPr>
          <p:nvPr>
            <p:ph idx="1"/>
          </p:nvPr>
        </p:nvSpPr>
        <p:spPr/>
        <p:txBody>
          <a:bodyPr/>
          <a:lstStyle/>
          <a:p>
            <a:r>
              <a:rPr lang="es-ES" dirty="0" smtClean="0"/>
              <a:t>Se basa en el comportamiento óptico de un material que </a:t>
            </a:r>
            <a:r>
              <a:rPr lang="es-ES" b="1" dirty="0" smtClean="0"/>
              <a:t>absorbe y dispersa </a:t>
            </a:r>
            <a:r>
              <a:rPr lang="es-ES" dirty="0" smtClean="0"/>
              <a:t>longitud de onda determinada</a:t>
            </a:r>
          </a:p>
          <a:p>
            <a:endParaRPr lang="es-ES" dirty="0"/>
          </a:p>
          <a:p>
            <a:endParaRPr lang="es-ES" dirty="0" smtClean="0"/>
          </a:p>
          <a:p>
            <a:endParaRPr lang="es-ES" dirty="0"/>
          </a:p>
          <a:p>
            <a:r>
              <a:rPr lang="es-ES" dirty="0" smtClean="0"/>
              <a:t>Y esta relacionado con las concentraciones de las sustancias que lo </a:t>
            </a:r>
            <a:r>
              <a:rPr lang="es-ES" b="1" dirty="0" smtClean="0"/>
              <a:t>componen de forma lineal </a:t>
            </a:r>
            <a:r>
              <a:rPr lang="es-ES" dirty="0" smtClean="0"/>
              <a:t>de la siguiente manera:</a:t>
            </a:r>
          </a:p>
          <a:p>
            <a:endParaRPr lang="es-ES" dirty="0" smtClean="0"/>
          </a:p>
          <a:p>
            <a:endParaRPr lang="es-BO" dirty="0"/>
          </a:p>
        </p:txBody>
      </p:sp>
      <p:pic>
        <p:nvPicPr>
          <p:cNvPr id="4" name="Imagen 3"/>
          <p:cNvPicPr>
            <a:picLocks noChangeAspect="1"/>
          </p:cNvPicPr>
          <p:nvPr/>
        </p:nvPicPr>
        <p:blipFill rotWithShape="1">
          <a:blip r:embed="rId2"/>
          <a:srcRect l="37394" t="52208" r="47606" b="38961"/>
          <a:stretch/>
        </p:blipFill>
        <p:spPr>
          <a:xfrm>
            <a:off x="4893973" y="3142445"/>
            <a:ext cx="3026534" cy="811369"/>
          </a:xfrm>
          <a:prstGeom prst="rect">
            <a:avLst/>
          </a:prstGeom>
        </p:spPr>
      </p:pic>
      <p:pic>
        <p:nvPicPr>
          <p:cNvPr id="5" name="Imagen 4"/>
          <p:cNvPicPr>
            <a:picLocks noChangeAspect="1"/>
          </p:cNvPicPr>
          <p:nvPr/>
        </p:nvPicPr>
        <p:blipFill rotWithShape="1">
          <a:blip r:embed="rId2"/>
          <a:srcRect l="38345" t="75318" r="49929" b="14912"/>
          <a:stretch/>
        </p:blipFill>
        <p:spPr>
          <a:xfrm>
            <a:off x="5061397" y="5151549"/>
            <a:ext cx="2253803" cy="888643"/>
          </a:xfrm>
          <a:prstGeom prst="rect">
            <a:avLst/>
          </a:prstGeom>
        </p:spPr>
      </p:pic>
    </p:spTree>
    <p:extLst>
      <p:ext uri="{BB962C8B-B14F-4D97-AF65-F5344CB8AC3E}">
        <p14:creationId xmlns:p14="http://schemas.microsoft.com/office/powerpoint/2010/main" val="1575251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Pasos a realizar para el desarrollo experimental </a:t>
            </a:r>
            <a:endParaRPr lang="es-BO" dirty="0"/>
          </a:p>
        </p:txBody>
      </p:sp>
      <p:sp>
        <p:nvSpPr>
          <p:cNvPr id="3" name="Marcador de contenido 2"/>
          <p:cNvSpPr>
            <a:spLocks noGrp="1"/>
          </p:cNvSpPr>
          <p:nvPr>
            <p:ph idx="1"/>
          </p:nvPr>
        </p:nvSpPr>
        <p:spPr/>
        <p:txBody>
          <a:bodyPr/>
          <a:lstStyle/>
          <a:p>
            <a:pPr marL="457200" indent="-457200">
              <a:buFont typeface="+mj-lt"/>
              <a:buAutoNum type="arabicPeriod"/>
            </a:pPr>
            <a:r>
              <a:rPr lang="es-ES" dirty="0" smtClean="0"/>
              <a:t>Primero se debe obtener una base de datos de todos los colorantes. La variación de reflectancia medida e interna y e valor de K/S a diferentes concentraciones y longitudes de onda, eso para tener un punto de comparación con todos los colorantes.</a:t>
            </a:r>
            <a:endParaRPr lang="es-ES" dirty="0"/>
          </a:p>
          <a:p>
            <a:pPr marL="457200" indent="-457200">
              <a:buFont typeface="+mj-lt"/>
              <a:buAutoNum type="arabicPeriod"/>
            </a:pPr>
            <a:r>
              <a:rPr lang="es-ES" dirty="0" smtClean="0"/>
              <a:t>Se determinan la reflectancia medida e interna y el valor de K/S de la muestra.</a:t>
            </a:r>
          </a:p>
          <a:p>
            <a:pPr marL="457200" indent="-457200">
              <a:buFont typeface="+mj-lt"/>
              <a:buAutoNum type="arabicPeriod"/>
            </a:pPr>
            <a:r>
              <a:rPr lang="es-ES" dirty="0" smtClean="0"/>
              <a:t>Mediante el desarrollo del modelo matemático</a:t>
            </a:r>
            <a:r>
              <a:rPr lang="es-ES" dirty="0" smtClean="0"/>
              <a:t> se determinara </a:t>
            </a:r>
            <a:r>
              <a:rPr lang="es-ES" dirty="0" smtClean="0"/>
              <a:t>la mejor combinación de colores con sus concentraciones</a:t>
            </a:r>
            <a:endParaRPr lang="es-BO" dirty="0"/>
          </a:p>
        </p:txBody>
      </p:sp>
    </p:spTree>
    <p:extLst>
      <p:ext uri="{BB962C8B-B14F-4D97-AF65-F5344CB8AC3E}">
        <p14:creationId xmlns:p14="http://schemas.microsoft.com/office/powerpoint/2010/main" val="57861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Análisis de proyectos que ya fueron realizados</a:t>
            </a:r>
            <a:endParaRPr lang="es-BO" dirty="0"/>
          </a:p>
        </p:txBody>
      </p:sp>
      <p:pic>
        <p:nvPicPr>
          <p:cNvPr id="4" name="Marcador de contenido 3"/>
          <p:cNvPicPr>
            <a:picLocks noGrp="1" noChangeAspect="1"/>
          </p:cNvPicPr>
          <p:nvPr>
            <p:ph idx="1"/>
          </p:nvPr>
        </p:nvPicPr>
        <p:blipFill rotWithShape="1">
          <a:blip r:embed="rId2"/>
          <a:srcRect l="23311" t="16209" r="50420" b="5064"/>
          <a:stretch/>
        </p:blipFill>
        <p:spPr>
          <a:xfrm>
            <a:off x="592426" y="2018764"/>
            <a:ext cx="2833354" cy="3957033"/>
          </a:xfrm>
          <a:prstGeom prst="rect">
            <a:avLst/>
          </a:prstGeom>
        </p:spPr>
      </p:pic>
      <p:pic>
        <p:nvPicPr>
          <p:cNvPr id="6" name="Imagen 5"/>
          <p:cNvPicPr>
            <a:picLocks noChangeAspect="1"/>
          </p:cNvPicPr>
          <p:nvPr/>
        </p:nvPicPr>
        <p:blipFill rotWithShape="1">
          <a:blip r:embed="rId3"/>
          <a:srcRect l="8767" t="22898" r="31655" b="8900"/>
          <a:stretch/>
        </p:blipFill>
        <p:spPr>
          <a:xfrm>
            <a:off x="3425780" y="2181359"/>
            <a:ext cx="4820455" cy="3709117"/>
          </a:xfrm>
          <a:prstGeom prst="rect">
            <a:avLst/>
          </a:prstGeom>
        </p:spPr>
      </p:pic>
    </p:spTree>
    <p:extLst>
      <p:ext uri="{BB962C8B-B14F-4D97-AF65-F5344CB8AC3E}">
        <p14:creationId xmlns:p14="http://schemas.microsoft.com/office/powerpoint/2010/main" val="724932381"/>
      </p:ext>
    </p:extLst>
  </p:cSld>
  <p:clrMapOvr>
    <a:masterClrMapping/>
  </p:clrMapOvr>
</p:sld>
</file>

<file path=ppt/theme/theme1.xml><?xml version="1.0" encoding="utf-8"?>
<a:theme xmlns:a="http://schemas.openxmlformats.org/drawingml/2006/main" name="Estela de condensación">
  <a:themeElements>
    <a:clrScheme name="Violeta rojo">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Estela de condensación">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tela de condensación">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TM04033937[[fn=Estela de condensación]]</Template>
  <TotalTime>893</TotalTime>
  <Words>765</Words>
  <Application>Microsoft Office PowerPoint</Application>
  <PresentationFormat>Panorámica</PresentationFormat>
  <Paragraphs>59</Paragraphs>
  <Slides>15</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15</vt:i4>
      </vt:variant>
    </vt:vector>
  </HeadingPairs>
  <TitlesOfParts>
    <vt:vector size="18" baseType="lpstr">
      <vt:lpstr>Arial</vt:lpstr>
      <vt:lpstr>Century Gothic</vt:lpstr>
      <vt:lpstr>Estela de condensación</vt:lpstr>
      <vt:lpstr>Análisis de la Aplicación de la teoría de Kubelka Munk para la obtención de concentración de colorantes DISPERSOS en una MUESTRA DE FIBRA DE POLIESTER Mayra mercedes Ayala navarro   tema propuesto como trabajo dirigido</vt:lpstr>
      <vt:lpstr>Presentación de PowerPoint</vt:lpstr>
      <vt:lpstr>Interacción del de a luz con la materia o sustrato</vt:lpstr>
      <vt:lpstr>Propiedades de la materia tomadas en cuenta</vt:lpstr>
      <vt:lpstr>Espectrofotómetro </vt:lpstr>
      <vt:lpstr>Métodos que se tomaron en cuenta para obtener los datos de concentración  </vt:lpstr>
      <vt:lpstr>Kubelka munk (KM)</vt:lpstr>
      <vt:lpstr>Pasos a realizar para el desarrollo experimental </vt:lpstr>
      <vt:lpstr>Análisis de proyectos que ya fueron realizados</vt:lpstr>
      <vt:lpstr>Presentación de PowerPoint</vt:lpstr>
      <vt:lpstr>Complicaciones y dudas que se presentaron</vt:lpstr>
      <vt:lpstr>muestras</vt:lpstr>
      <vt:lpstr>Presentación de PowerPoint</vt:lpstr>
      <vt:lpstr>Presentación de PowerPoint</vt:lpstr>
      <vt:lpstr>bibliografia</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Apicacion de la teoría de Kubelka Munk para la obtención de</dc:title>
  <dc:creator>Lady</dc:creator>
  <cp:lastModifiedBy>Lady</cp:lastModifiedBy>
  <cp:revision>29</cp:revision>
  <dcterms:created xsi:type="dcterms:W3CDTF">2021-06-09T02:44:06Z</dcterms:created>
  <dcterms:modified xsi:type="dcterms:W3CDTF">2021-07-15T02:54:07Z</dcterms:modified>
</cp:coreProperties>
</file>

<file path=docProps/thumbnail.jpeg>
</file>